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4" r:id="rId3"/>
    <p:sldId id="258" r:id="rId4"/>
    <p:sldId id="291" r:id="rId5"/>
    <p:sldId id="292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285" r:id="rId17"/>
    <p:sldId id="286" r:id="rId18"/>
    <p:sldId id="288" r:id="rId19"/>
    <p:sldId id="287" r:id="rId20"/>
    <p:sldId id="289" r:id="rId21"/>
    <p:sldId id="290" r:id="rId22"/>
    <p:sldId id="297" r:id="rId23"/>
    <p:sldId id="294" r:id="rId24"/>
    <p:sldId id="295" r:id="rId25"/>
    <p:sldId id="266" r:id="rId26"/>
    <p:sldId id="267" r:id="rId27"/>
    <p:sldId id="269" r:id="rId28"/>
    <p:sldId id="268" r:id="rId29"/>
    <p:sldId id="265" r:id="rId30"/>
    <p:sldId id="296" r:id="rId31"/>
    <p:sldId id="273" r:id="rId32"/>
    <p:sldId id="271" r:id="rId33"/>
    <p:sldId id="274" r:id="rId34"/>
    <p:sldId id="272" r:id="rId35"/>
    <p:sldId id="293" r:id="rId36"/>
  </p:sldIdLst>
  <p:sldSz cx="121920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8" autoAdjust="0"/>
    <p:restoredTop sz="94681" autoAdjust="0"/>
  </p:normalViewPr>
  <p:slideViewPr>
    <p:cSldViewPr snapToGrid="0">
      <p:cViewPr varScale="1">
        <p:scale>
          <a:sx n="65" d="100"/>
          <a:sy n="65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73BE0-5102-4E6D-9EF5-916F5F06EFD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9232D-9E12-4A71-B7D3-BF0F58F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98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7E7AD-A3FA-4F63-8516-7995BD47A3E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77655-14FC-4A1C-B53A-1C805D7D8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4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30780"/>
            <a:ext cx="9799320" cy="731520"/>
          </a:xfrm>
        </p:spPr>
        <p:txBody>
          <a:bodyPr anchor="ctr">
            <a:normAutofit/>
          </a:bodyPr>
          <a:lstStyle>
            <a:lvl1pPr marL="0"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508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30" name="Picture 6" descr="ÐÐ°ÑÑÐ¸Ð½ÐºÐ¸ Ð¿Ð¾ Ð·Ð°Ð¿ÑÐ¾ÑÑ samsung logo whit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37764" r="16163" b="38270"/>
          <a:stretch/>
        </p:blipFill>
        <p:spPr bwMode="auto">
          <a:xfrm>
            <a:off x="10565130" y="125730"/>
            <a:ext cx="1516380" cy="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5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3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70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880745"/>
            <a:ext cx="11391900" cy="5477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7315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0565130" cy="731520"/>
          </a:xfrm>
        </p:spPr>
        <p:txBody>
          <a:bodyPr anchor="ctr">
            <a:normAutofit/>
          </a:bodyPr>
          <a:lstStyle>
            <a:lvl1pPr marL="274320"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462395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1" name="Picture 6" descr="ÐÐ°ÑÑÐ¸Ð½ÐºÐ¸ Ð¿Ð¾ Ð·Ð°Ð¿ÑÐ¾ÑÑ samsung logo whit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37764" r="16163" b="38270"/>
          <a:stretch/>
        </p:blipFill>
        <p:spPr bwMode="auto">
          <a:xfrm>
            <a:off x="10565130" y="125730"/>
            <a:ext cx="1516380" cy="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80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30780"/>
            <a:ext cx="9799320" cy="731520"/>
          </a:xfrm>
        </p:spPr>
        <p:txBody>
          <a:bodyPr anchor="ctr">
            <a:normAutofit/>
          </a:bodyPr>
          <a:lstStyle>
            <a:lvl1pPr marL="0"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6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28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42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25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0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3931920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r>
              <a:rPr lang="en-US" dirty="0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1180" y="64801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A7867A8-D9EF-4D1E-BEA0-C01419C442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otchallenge.net/results/CVPR_2019_Tracking_Challeng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cocodatas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uman-pose.mpi-inf.mpg.d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dd-data.berkeley.edu/" TargetMode="External"/><Relationship Id="rId5" Type="http://schemas.openxmlformats.org/officeDocument/2006/relationships/hyperlink" Target="https://bdd-data.berkeley.edu/wad-2018.html" TargetMode="Externa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L1. Introduction to CV</a:t>
            </a:r>
            <a:endParaRPr lang="uk-U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533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Oleksandr</a:t>
            </a:r>
            <a:r>
              <a:rPr lang="en-US" dirty="0" smtClean="0"/>
              <a:t> </a:t>
            </a:r>
            <a:r>
              <a:rPr lang="en-US" dirty="0" err="1" smtClean="0"/>
              <a:t>Baiev</a:t>
            </a:r>
            <a:r>
              <a:rPr lang="en-US" dirty="0" smtClean="0"/>
              <a:t>, PhD</a:t>
            </a:r>
          </a:p>
          <a:p>
            <a:r>
              <a:rPr lang="en-US" dirty="0" smtClean="0"/>
              <a:t>Head of Machine Perception Lab</a:t>
            </a:r>
          </a:p>
          <a:p>
            <a:r>
              <a:rPr lang="en-US" dirty="0" smtClean="0"/>
              <a:t>Samsung R&amp;D Institute Ukraine</a:t>
            </a:r>
          </a:p>
        </p:txBody>
      </p:sp>
    </p:spTree>
    <p:extLst>
      <p:ext uri="{BB962C8B-B14F-4D97-AF65-F5344CB8AC3E}">
        <p14:creationId xmlns:p14="http://schemas.microsoft.com/office/powerpoint/2010/main" val="32545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Keypoint</a:t>
            </a:r>
            <a:r>
              <a:rPr lang="en-US" dirty="0" smtClean="0"/>
              <a:t> Detection/Pose Estimation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29187" y="731520"/>
            <a:ext cx="68304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What structure have </a:t>
            </a:r>
            <a:r>
              <a:rPr lang="en-US" sz="4400" dirty="0" smtClean="0"/>
              <a:t>object? </a:t>
            </a:r>
            <a:endParaRPr lang="en-US" sz="4400" dirty="0"/>
          </a:p>
        </p:txBody>
      </p:sp>
      <p:sp>
        <p:nvSpPr>
          <p:cNvPr id="10" name="Rectangle 9"/>
          <p:cNvSpPr/>
          <p:nvPr/>
        </p:nvSpPr>
        <p:spPr>
          <a:xfrm>
            <a:off x="0" y="6146170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Zhe</a:t>
            </a:r>
            <a:r>
              <a:rPr lang="en-US" sz="1400" dirty="0"/>
              <a:t> Cao, </a:t>
            </a:r>
            <a:r>
              <a:rPr lang="en-US" sz="1400" dirty="0" err="1"/>
              <a:t>Gines</a:t>
            </a:r>
            <a:r>
              <a:rPr lang="en-US" sz="1400" dirty="0"/>
              <a:t> Hidalgo, Tomas Simon, Shih-</a:t>
            </a:r>
            <a:r>
              <a:rPr lang="en-US" sz="1400" dirty="0" err="1"/>
              <a:t>En</a:t>
            </a:r>
            <a:r>
              <a:rPr lang="en-US" sz="1400" dirty="0"/>
              <a:t> Wei, </a:t>
            </a:r>
            <a:r>
              <a:rPr lang="en-US" sz="1400" dirty="0" err="1"/>
              <a:t>Yaser</a:t>
            </a:r>
            <a:r>
              <a:rPr lang="en-US" sz="1400" dirty="0"/>
              <a:t> </a:t>
            </a:r>
            <a:r>
              <a:rPr lang="en-US" sz="1400" dirty="0" smtClean="0"/>
              <a:t>Sheikh </a:t>
            </a:r>
            <a:r>
              <a:rPr lang="en-US" sz="1400" dirty="0" err="1" smtClean="0"/>
              <a:t>OpenPose</a:t>
            </a:r>
            <a:r>
              <a:rPr lang="en-US" sz="1400" dirty="0"/>
              <a:t>: </a:t>
            </a:r>
            <a:r>
              <a:rPr lang="en-US" sz="1400" dirty="0" err="1"/>
              <a:t>Realtime</a:t>
            </a:r>
            <a:r>
              <a:rPr lang="en-US" sz="1400" dirty="0"/>
              <a:t> Multi-person 2D Pose Estimation using Part Affinity </a:t>
            </a:r>
            <a:r>
              <a:rPr lang="en-US" sz="1400" dirty="0" smtClean="0"/>
              <a:t>Fields (2019)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09" y="1723792"/>
            <a:ext cx="7454816" cy="41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 Relations Detection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44431" y="731520"/>
            <a:ext cx="103384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What kind of relations are between </a:t>
            </a:r>
            <a:r>
              <a:rPr lang="en-US" sz="4400" dirty="0" smtClean="0"/>
              <a:t>objects?</a:t>
            </a:r>
            <a:endParaRPr lang="en-US" sz="4400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0"/>
          <a:stretch/>
        </p:blipFill>
        <p:spPr bwMode="auto">
          <a:xfrm>
            <a:off x="1627759" y="2068421"/>
            <a:ext cx="8210328" cy="383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09188" y="731520"/>
            <a:ext cx="98761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What is happening on scene in the </a:t>
            </a:r>
            <a:r>
              <a:rPr lang="en-US" sz="4400" dirty="0" smtClean="0"/>
              <a:t>image?</a:t>
            </a:r>
            <a:endParaRPr lang="en-US" sz="4400" dirty="0"/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75"/>
          <a:stretch/>
        </p:blipFill>
        <p:spPr bwMode="auto">
          <a:xfrm>
            <a:off x="1893451" y="1463040"/>
            <a:ext cx="8307576" cy="497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9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Retrieval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8318" y="731520"/>
            <a:ext cx="86256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Which images </a:t>
            </a:r>
            <a:r>
              <a:rPr lang="en-US" sz="4400" dirty="0"/>
              <a:t>similar to </a:t>
            </a:r>
            <a:r>
              <a:rPr lang="en-US" sz="4400" dirty="0" smtClean="0"/>
              <a:t>the current?</a:t>
            </a:r>
            <a:endParaRPr lang="en-US" sz="4400" dirty="0"/>
          </a:p>
        </p:txBody>
      </p:sp>
      <p:pic>
        <p:nvPicPr>
          <p:cNvPr id="9218" name="Picture 2" descr="http://mmlab.ie.cuhk.edu.hk/projects/DeepFashion/retrieval_insh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91" y="1609343"/>
            <a:ext cx="7650688" cy="43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3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801" y="1949684"/>
            <a:ext cx="7192379" cy="39248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</a:t>
            </a:r>
            <a:r>
              <a:rPr lang="en-US" dirty="0" err="1" smtClean="0"/>
              <a:t>Odometry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44443" y="767756"/>
            <a:ext cx="7062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How camera moves in </a:t>
            </a:r>
            <a:r>
              <a:rPr lang="en-US" sz="4400" dirty="0" smtClean="0"/>
              <a:t>space?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6698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Environment Semantic Reconstruction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68" y="731520"/>
            <a:ext cx="74867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What is environment looks </a:t>
            </a:r>
            <a:r>
              <a:rPr lang="en-US" sz="4400" dirty="0" smtClean="0"/>
              <a:t>like?</a:t>
            </a:r>
            <a:endParaRPr lang="en-US" sz="4400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9" y="1807899"/>
            <a:ext cx="11240198" cy="34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16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Vision and Machine Learning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28" y="1202036"/>
            <a:ext cx="7611537" cy="4820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64" y="997527"/>
            <a:ext cx="3191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Different  cameras, light conditions, transformations, etc.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Golden Triangle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337560" y="1973541"/>
            <a:ext cx="1408176" cy="14081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864096" y="1973541"/>
            <a:ext cx="1408176" cy="14081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100828" y="3796309"/>
            <a:ext cx="1408176" cy="14081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6" idx="6"/>
            <a:endCxn id="17" idx="2"/>
          </p:cNvCxnSpPr>
          <p:nvPr/>
        </p:nvCxnSpPr>
        <p:spPr>
          <a:xfrm>
            <a:off x="4745736" y="2677629"/>
            <a:ext cx="2118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2" name="Straight Arrow Connector 21"/>
          <p:cNvCxnSpPr>
            <a:stCxn id="17" idx="3"/>
            <a:endCxn id="18" idx="7"/>
          </p:cNvCxnSpPr>
          <p:nvPr/>
        </p:nvCxnSpPr>
        <p:spPr>
          <a:xfrm flipH="1">
            <a:off x="6302781" y="3175494"/>
            <a:ext cx="767538" cy="827038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6" name="Straight Arrow Connector 25"/>
          <p:cNvCxnSpPr>
            <a:stCxn id="16" idx="5"/>
            <a:endCxn id="18" idx="1"/>
          </p:cNvCxnSpPr>
          <p:nvPr/>
        </p:nvCxnSpPr>
        <p:spPr>
          <a:xfrm>
            <a:off x="4539513" y="3175494"/>
            <a:ext cx="767538" cy="827038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7" name="TextBox 36"/>
          <p:cNvSpPr txBox="1"/>
          <p:nvPr/>
        </p:nvSpPr>
        <p:spPr>
          <a:xfrm>
            <a:off x="1219200" y="2354463"/>
            <a:ext cx="209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Represents image or part/parts of image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299704" y="2354463"/>
            <a:ext cx="281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Solve particular problem (</a:t>
            </a:r>
            <a:r>
              <a:rPr lang="en-US" dirty="0" err="1" smtClean="0"/>
              <a:t>cls</a:t>
            </a:r>
            <a:r>
              <a:rPr lang="en-US" dirty="0" smtClean="0"/>
              <a:t>, </a:t>
            </a:r>
            <a:r>
              <a:rPr lang="en-US" dirty="0" err="1" smtClean="0"/>
              <a:t>obj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, </a:t>
            </a:r>
            <a:r>
              <a:rPr lang="en-US" dirty="0" err="1" smtClean="0"/>
              <a:t>keypoints</a:t>
            </a:r>
            <a:r>
              <a:rPr lang="en-US" dirty="0" smtClean="0"/>
              <a:t>, etc.)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100828" y="5210707"/>
            <a:ext cx="14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Define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Human-crafted Features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2346" y="1877568"/>
            <a:ext cx="2209800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375546" y="1877568"/>
            <a:ext cx="2489432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Human Crafted Features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2514" y="1877568"/>
            <a:ext cx="2489432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ML methods</a:t>
            </a:r>
          </a:p>
        </p:txBody>
      </p:sp>
      <p:sp>
        <p:nvSpPr>
          <p:cNvPr id="9" name="Rectangle 8"/>
          <p:cNvSpPr/>
          <p:nvPr/>
        </p:nvSpPr>
        <p:spPr>
          <a:xfrm>
            <a:off x="9471546" y="1877568"/>
            <a:ext cx="2209800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Result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3246935"/>
            <a:ext cx="299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Descriptors: SIFT</a:t>
            </a:r>
            <a:r>
              <a:rPr lang="en-US" sz="2400" dirty="0"/>
              <a:t>, SURF, HOG, RMCT,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72514" y="3246934"/>
            <a:ext cx="2857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AdaBoost</a:t>
            </a:r>
            <a:r>
              <a:rPr lang="en-US" sz="2400" dirty="0"/>
              <a:t>, SVM, RF, part models, etc.</a:t>
            </a:r>
          </a:p>
        </p:txBody>
      </p: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>
            <a:off x="2842146" y="2525268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864978" y="2525268"/>
            <a:ext cx="50753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>
          <a:xfrm>
            <a:off x="8861946" y="2525268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745590" y="4077931"/>
            <a:ext cx="536975" cy="72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397279" y="4077930"/>
            <a:ext cx="536975" cy="72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15184" y="4821936"/>
            <a:ext cx="6783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Highly depend on domain, rely on low-level knowledge and “manual”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0974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12" descr="https://sites.google.com/site/5kk73gpu2012/_/rsrc/1354215989995/assignment/viola-jones-face-detection/sliding_window.jpg?height=199&amp;width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03447"/>
            <a:ext cx="643296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s://sites.google.com/site/5kk73gpu2012/_/rsrc/1354218640361/assignment/viola-jones-face-detection/cascade.jpg?height=315&amp;width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75815"/>
            <a:ext cx="4876800" cy="384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172398"/>
            <a:ext cx="5382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[2] Paul Viola , Michael </a:t>
            </a:r>
            <a:r>
              <a:rPr lang="en-US" sz="1400" dirty="0"/>
              <a:t>Jones Robust Real-time Object Detection (2001)</a:t>
            </a:r>
          </a:p>
        </p:txBody>
      </p:sp>
      <p:pic>
        <p:nvPicPr>
          <p:cNvPr id="13314" name="Picture 2" descr="Image result for viola jones fac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4" b="29154"/>
          <a:stretch/>
        </p:blipFill>
        <p:spPr bwMode="auto">
          <a:xfrm>
            <a:off x="216105" y="792480"/>
            <a:ext cx="330517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8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L1. Introduction to Computer Vision</a:t>
            </a:r>
          </a:p>
          <a:p>
            <a:endParaRPr lang="en-US" dirty="0"/>
          </a:p>
          <a:p>
            <a:r>
              <a:rPr lang="en-US" dirty="0" smtClean="0"/>
              <a:t>L2. Basics of Deep Learning for Computer Vision</a:t>
            </a:r>
          </a:p>
          <a:p>
            <a:endParaRPr lang="en-US" dirty="0" smtClean="0"/>
          </a:p>
          <a:p>
            <a:r>
              <a:rPr lang="en-US" dirty="0" smtClean="0"/>
              <a:t>P1. </a:t>
            </a:r>
            <a:r>
              <a:rPr lang="en-US" dirty="0" err="1" smtClean="0"/>
              <a:t>Tensorflow</a:t>
            </a:r>
            <a:r>
              <a:rPr lang="en-US" dirty="0" smtClean="0"/>
              <a:t> basics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L3. Instance Recognition</a:t>
            </a:r>
          </a:p>
          <a:p>
            <a:endParaRPr lang="en-US" dirty="0" smtClean="0"/>
          </a:p>
          <a:p>
            <a:r>
              <a:rPr lang="en-US" dirty="0" smtClean="0"/>
              <a:t>P2. </a:t>
            </a:r>
            <a:r>
              <a:rPr lang="en-US" dirty="0" smtClean="0"/>
              <a:t>Train </a:t>
            </a:r>
            <a:r>
              <a:rPr lang="en-US" dirty="0" smtClean="0"/>
              <a:t>Simple Model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P3. </a:t>
            </a:r>
            <a:r>
              <a:rPr lang="en-US" dirty="0" smtClean="0"/>
              <a:t>Model Improvement. Pre-trained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May be really hard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 descr="http://deliveryimages.acm.org/10.1145/2500000/2494532/figs/f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12" y="881063"/>
            <a:ext cx="5190787" cy="52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172398"/>
            <a:ext cx="9131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[3] Pedro </a:t>
            </a:r>
            <a:r>
              <a:rPr lang="en-US" sz="1400" dirty="0"/>
              <a:t>F. </a:t>
            </a:r>
            <a:r>
              <a:rPr lang="en-US" sz="1400" dirty="0" err="1" smtClean="0"/>
              <a:t>Felzenszwalb</a:t>
            </a:r>
            <a:r>
              <a:rPr lang="en-US" sz="1400" dirty="0"/>
              <a:t>, Ross B. </a:t>
            </a:r>
            <a:r>
              <a:rPr lang="en-US" sz="1400" dirty="0" err="1" smtClean="0"/>
              <a:t>Girshick</a:t>
            </a:r>
            <a:r>
              <a:rPr lang="en-US" sz="1400" dirty="0"/>
              <a:t>, David </a:t>
            </a:r>
            <a:r>
              <a:rPr lang="en-US" sz="1400" dirty="0" err="1"/>
              <a:t>McAllester</a:t>
            </a:r>
            <a:r>
              <a:rPr lang="en-US" sz="1400" dirty="0"/>
              <a:t> </a:t>
            </a:r>
            <a:r>
              <a:rPr lang="en-US" sz="1400" dirty="0" smtClean="0"/>
              <a:t>Cascade </a:t>
            </a:r>
            <a:r>
              <a:rPr lang="en-US" sz="1400" dirty="0"/>
              <a:t>object detection with deformable part models 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7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Engineering as Optimization Problem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62146" y="3902887"/>
            <a:ext cx="3962400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Optimized Jointly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93678" y="2790003"/>
            <a:ext cx="2209800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3376116" y="2074087"/>
            <a:ext cx="2489432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Human Crafted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73084" y="2074087"/>
            <a:ext cx="2489432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ML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72116" y="2787751"/>
            <a:ext cx="2209800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Result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8" idx="3"/>
            <a:endCxn id="6" idx="1"/>
          </p:cNvCxnSpPr>
          <p:nvPr/>
        </p:nvCxnSpPr>
        <p:spPr>
          <a:xfrm>
            <a:off x="2803478" y="3437703"/>
            <a:ext cx="1358668" cy="1112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3" name="Straight Arrow Connector 12"/>
          <p:cNvCxnSpPr>
            <a:stCxn id="6" idx="3"/>
            <a:endCxn id="11" idx="1"/>
          </p:cNvCxnSpPr>
          <p:nvPr/>
        </p:nvCxnSpPr>
        <p:spPr>
          <a:xfrm flipV="1">
            <a:off x="8124546" y="3435451"/>
            <a:ext cx="1347570" cy="1115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grpSp>
        <p:nvGrpSpPr>
          <p:cNvPr id="14" name="Group 13"/>
          <p:cNvGrpSpPr/>
          <p:nvPr/>
        </p:nvGrpSpPr>
        <p:grpSpPr>
          <a:xfrm>
            <a:off x="3386830" y="1631376"/>
            <a:ext cx="5362908" cy="2102916"/>
            <a:chOff x="3235087" y="1903863"/>
            <a:chExt cx="5832713" cy="228713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235087" y="1905000"/>
              <a:ext cx="5814516" cy="228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253284" y="1903863"/>
              <a:ext cx="5814516" cy="228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259208" y="5198287"/>
            <a:ext cx="381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+ Method trained </a:t>
            </a:r>
            <a:r>
              <a:rPr lang="en-US" b="1" dirty="0" smtClean="0"/>
              <a:t>end-to-end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83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Engineering as Optimization Problem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62146" y="3902887"/>
            <a:ext cx="3962400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Neural </a:t>
            </a:r>
            <a:r>
              <a:rPr lang="en-US" sz="2800" dirty="0"/>
              <a:t>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678" y="2790003"/>
            <a:ext cx="2209800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3376116" y="2074087"/>
            <a:ext cx="2489432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Human Crafted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73084" y="2074087"/>
            <a:ext cx="2489432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ML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72116" y="2787751"/>
            <a:ext cx="2209800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Result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8" idx="3"/>
            <a:endCxn id="6" idx="1"/>
          </p:cNvCxnSpPr>
          <p:nvPr/>
        </p:nvCxnSpPr>
        <p:spPr>
          <a:xfrm>
            <a:off x="2803478" y="3437703"/>
            <a:ext cx="1358668" cy="1112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3" name="Straight Arrow Connector 12"/>
          <p:cNvCxnSpPr>
            <a:stCxn id="6" idx="3"/>
            <a:endCxn id="11" idx="1"/>
          </p:cNvCxnSpPr>
          <p:nvPr/>
        </p:nvCxnSpPr>
        <p:spPr>
          <a:xfrm flipV="1">
            <a:off x="8124546" y="3435451"/>
            <a:ext cx="1347570" cy="1115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grpSp>
        <p:nvGrpSpPr>
          <p:cNvPr id="14" name="Group 13"/>
          <p:cNvGrpSpPr/>
          <p:nvPr/>
        </p:nvGrpSpPr>
        <p:grpSpPr>
          <a:xfrm>
            <a:off x="3386830" y="1631376"/>
            <a:ext cx="5362908" cy="2102916"/>
            <a:chOff x="3235087" y="1903863"/>
            <a:chExt cx="5832713" cy="228713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235087" y="1905000"/>
              <a:ext cx="5814516" cy="228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253284" y="1903863"/>
              <a:ext cx="5814516" cy="228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259208" y="5198287"/>
            <a:ext cx="381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+ Method trained </a:t>
            </a:r>
            <a:r>
              <a:rPr lang="en-US" b="1" dirty="0" smtClean="0"/>
              <a:t>end-to-end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02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Models Comparison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6386" name="Picture 2" descr="Image result for benchmark in machine learni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 bwMode="auto">
          <a:xfrm>
            <a:off x="923424" y="746268"/>
            <a:ext cx="10285350" cy="571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72" r="1627" b="30724"/>
          <a:stretch/>
        </p:blipFill>
        <p:spPr>
          <a:xfrm>
            <a:off x="0" y="1091379"/>
            <a:ext cx="12192000" cy="38774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“Leaderboard”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62633" y="3303640"/>
            <a:ext cx="442451" cy="224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942736" y="3248581"/>
            <a:ext cx="703006" cy="230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095135" y="3248581"/>
            <a:ext cx="1877962" cy="230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294239" y="3248582"/>
            <a:ext cx="2416277" cy="230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39967" y="5505846"/>
            <a:ext cx="478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Models may be compared by different metrics. </a:t>
            </a:r>
          </a:p>
          <a:p>
            <a:r>
              <a:rPr lang="en-US" dirty="0" smtClean="0"/>
              <a:t>Mostly intuitive are accuracy and execution time.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184583"/>
            <a:ext cx="70693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https://motchallenge.net/results/CVPR_2019_Tracking_Challenge/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32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DL Hype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7927" y="4858667"/>
            <a:ext cx="112037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7526" y="1016000"/>
            <a:ext cx="0" cy="411052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3390" y="4185744"/>
            <a:ext cx="142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Before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06775" y="4184927"/>
            <a:ext cx="3476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Raise </a:t>
            </a:r>
            <a:r>
              <a:rPr lang="en-US" sz="3600" dirty="0"/>
              <a:t>and </a:t>
            </a:r>
            <a:r>
              <a:rPr lang="en-US" sz="3600" dirty="0" smtClean="0"/>
              <a:t>Mature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574" y="5083686"/>
            <a:ext cx="2083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 30, </a:t>
            </a:r>
            <a:r>
              <a:rPr lang="en-US" dirty="0" smtClean="0"/>
              <a:t>2012</a:t>
            </a:r>
          </a:p>
          <a:p>
            <a:pPr algn="ctr"/>
            <a:r>
              <a:rPr lang="en-US" dirty="0" err="1" smtClean="0"/>
              <a:t>AlexNet</a:t>
            </a:r>
            <a:r>
              <a:rPr lang="en-US" dirty="0" smtClean="0"/>
              <a:t> </a:t>
            </a:r>
            <a:r>
              <a:rPr lang="en-US" dirty="0" smtClean="0"/>
              <a:t>[6]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5904205"/>
            <a:ext cx="119795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[4] </a:t>
            </a:r>
            <a:r>
              <a:rPr lang="en-US" sz="1100" dirty="0" err="1"/>
              <a:t>Rumelhart</a:t>
            </a:r>
            <a:r>
              <a:rPr lang="en-US" sz="1100" dirty="0"/>
              <a:t>, David </a:t>
            </a:r>
            <a:r>
              <a:rPr lang="en-US" sz="1100" dirty="0" smtClean="0"/>
              <a:t>E</a:t>
            </a:r>
            <a:r>
              <a:rPr lang="en-US" sz="1100" dirty="0" smtClean="0"/>
              <a:t>.,</a:t>
            </a:r>
            <a:r>
              <a:rPr lang="en-US" sz="1100" dirty="0" smtClean="0"/>
              <a:t> </a:t>
            </a:r>
            <a:r>
              <a:rPr lang="en-US" sz="1100" dirty="0"/>
              <a:t>Hinton, Geoffrey E</a:t>
            </a:r>
            <a:r>
              <a:rPr lang="en-US" sz="1100" dirty="0" smtClean="0"/>
              <a:t>., </a:t>
            </a:r>
            <a:r>
              <a:rPr lang="en-US" sz="1100" dirty="0"/>
              <a:t>Williams, Ronald J. </a:t>
            </a:r>
            <a:r>
              <a:rPr lang="en-US" sz="1100" dirty="0" smtClean="0"/>
              <a:t>Learning </a:t>
            </a:r>
            <a:r>
              <a:rPr lang="en-US" sz="1100" dirty="0"/>
              <a:t>representations by back-propagating </a:t>
            </a:r>
            <a:r>
              <a:rPr lang="en-US" sz="1100" dirty="0" smtClean="0"/>
              <a:t>errors (1986)</a:t>
            </a:r>
          </a:p>
          <a:p>
            <a:r>
              <a:rPr lang="en-US" sz="1100" dirty="0" smtClean="0"/>
              <a:t>[5] </a:t>
            </a:r>
            <a:r>
              <a:rPr lang="en-US" sz="1100" dirty="0" smtClean="0"/>
              <a:t>Y</a:t>
            </a:r>
            <a:r>
              <a:rPr lang="en-US" sz="1100" dirty="0"/>
              <a:t>. </a:t>
            </a:r>
            <a:r>
              <a:rPr lang="en-US" sz="1100" dirty="0" err="1"/>
              <a:t>LeCun</a:t>
            </a:r>
            <a:r>
              <a:rPr lang="en-US" sz="1100" dirty="0"/>
              <a:t>, L. </a:t>
            </a:r>
            <a:r>
              <a:rPr lang="en-US" sz="1100" dirty="0" err="1"/>
              <a:t>Bottou</a:t>
            </a:r>
            <a:r>
              <a:rPr lang="en-US" sz="1100" dirty="0"/>
              <a:t>, Y. </a:t>
            </a:r>
            <a:r>
              <a:rPr lang="en-US" sz="1100" dirty="0" err="1"/>
              <a:t>Bengio</a:t>
            </a:r>
            <a:r>
              <a:rPr lang="en-US" sz="1100" dirty="0"/>
              <a:t> and P. </a:t>
            </a:r>
            <a:r>
              <a:rPr lang="en-US" sz="1100" dirty="0" err="1" smtClean="0"/>
              <a:t>Haffner</a:t>
            </a:r>
            <a:r>
              <a:rPr lang="en-US" sz="1100" dirty="0" smtClean="0"/>
              <a:t> </a:t>
            </a:r>
            <a:r>
              <a:rPr lang="en-US" sz="1100" dirty="0"/>
              <a:t>Gradient-Based Learning Applied to Document </a:t>
            </a:r>
            <a:r>
              <a:rPr lang="en-US" sz="1100" dirty="0" smtClean="0"/>
              <a:t>Recognition (1998)</a:t>
            </a:r>
          </a:p>
          <a:p>
            <a:r>
              <a:rPr lang="en-US" sz="1100" dirty="0" smtClean="0"/>
              <a:t>[6] </a:t>
            </a:r>
            <a:r>
              <a:rPr lang="en-US" sz="1100" dirty="0"/>
              <a:t>Alex </a:t>
            </a:r>
            <a:r>
              <a:rPr lang="en-US" sz="1100" dirty="0" err="1"/>
              <a:t>Krizhevsky</a:t>
            </a:r>
            <a:r>
              <a:rPr lang="en-US" sz="1100" dirty="0"/>
              <a:t>, Ilya </a:t>
            </a:r>
            <a:r>
              <a:rPr lang="en-US" sz="1100" dirty="0" err="1"/>
              <a:t>Sutskever</a:t>
            </a:r>
            <a:r>
              <a:rPr lang="en-US" sz="1100" dirty="0"/>
              <a:t>, Geoffrey E. Hinton ImageNet Classification with Deep Convolutional Neural </a:t>
            </a:r>
            <a:r>
              <a:rPr lang="en-US" sz="1100" dirty="0" smtClean="0"/>
              <a:t>Networks (2012)</a:t>
            </a:r>
            <a:endParaRPr lang="en-US" sz="1100" dirty="0"/>
          </a:p>
        </p:txBody>
      </p:sp>
      <p:pic>
        <p:nvPicPr>
          <p:cNvPr id="1030" name="Picture 6" descr="Image result for histogram of oriented gradi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4532" r="3885" b="32416"/>
          <a:stretch/>
        </p:blipFill>
        <p:spPr bwMode="auto">
          <a:xfrm>
            <a:off x="304799" y="942109"/>
            <a:ext cx="3990109" cy="107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viola jon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2"/>
          <a:stretch/>
        </p:blipFill>
        <p:spPr bwMode="auto">
          <a:xfrm>
            <a:off x="2196203" y="2418127"/>
            <a:ext cx="1763077" cy="11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070" y="1374085"/>
            <a:ext cx="6816494" cy="23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536776" y="4714705"/>
            <a:ext cx="0" cy="291744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278" y="5019775"/>
            <a:ext cx="1060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1986</a:t>
            </a:r>
          </a:p>
          <a:p>
            <a:pPr algn="ctr"/>
            <a:r>
              <a:rPr lang="en-US" dirty="0" err="1" smtClean="0"/>
              <a:t>BackProp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044449" y="4726199"/>
            <a:ext cx="0" cy="291744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675406" y="5031269"/>
            <a:ext cx="738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1998</a:t>
            </a:r>
          </a:p>
          <a:p>
            <a:pPr algn="ctr"/>
            <a:r>
              <a:rPr lang="en-US" dirty="0" err="1" smtClean="0"/>
              <a:t>LeNet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3651" y="3777018"/>
            <a:ext cx="395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Era of Human-Crafter Features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823079" y="3773055"/>
            <a:ext cx="2843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Era of Deep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21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Behind the </a:t>
            </a:r>
            <a:r>
              <a:rPr lang="en-US" dirty="0" smtClean="0"/>
              <a:t>Scene. Processing Units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028" name="Picture 4" descr="Image result for gpu performance  tre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5" r="50087" b="7381"/>
          <a:stretch/>
        </p:blipFill>
        <p:spPr bwMode="auto">
          <a:xfrm>
            <a:off x="359188" y="835522"/>
            <a:ext cx="6544532" cy="554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4736592" y="2871216"/>
            <a:ext cx="2752344" cy="2624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488936" y="2481485"/>
            <a:ext cx="4197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2012: </a:t>
            </a:r>
            <a:r>
              <a:rPr lang="en-US" dirty="0" err="1" smtClean="0"/>
              <a:t>AlexNet</a:t>
            </a:r>
            <a:r>
              <a:rPr lang="en-US" dirty="0" smtClean="0"/>
              <a:t> was trained on </a:t>
            </a:r>
            <a:r>
              <a:rPr lang="en-US" dirty="0"/>
              <a:t>two NVIDIA GPUs for about a week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48220" y="4019165"/>
            <a:ext cx="51437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mportant characteristics of GPU for DL: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Memory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Bandwidth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5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Are computational resources important?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No GPU -&gt; No Party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026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Behind the Scene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7927" y="4858667"/>
            <a:ext cx="112037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6" idx="0"/>
          </p:cNvCxnSpPr>
          <p:nvPr/>
        </p:nvCxnSpPr>
        <p:spPr>
          <a:xfrm>
            <a:off x="4807527" y="1016000"/>
            <a:ext cx="12342" cy="452636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3390" y="4185744"/>
            <a:ext cx="142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Before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06775" y="4184927"/>
            <a:ext cx="3476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Raise </a:t>
            </a:r>
            <a:r>
              <a:rPr lang="en-US" sz="3600" dirty="0"/>
              <a:t>and </a:t>
            </a:r>
            <a:r>
              <a:rPr lang="en-US" sz="3600" dirty="0" smtClean="0"/>
              <a:t>Mature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02012" y="5542361"/>
            <a:ext cx="143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ImageNet </a:t>
            </a:r>
            <a:r>
              <a:rPr lang="en-US" b="1" dirty="0" smtClean="0">
                <a:solidFill>
                  <a:srgbClr val="FF0000"/>
                </a:solidFill>
              </a:rPr>
              <a:t>[7]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192400"/>
            <a:ext cx="11979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[7] </a:t>
            </a:r>
            <a:r>
              <a:rPr lang="en-US" sz="1400" dirty="0" err="1"/>
              <a:t>Jia</a:t>
            </a:r>
            <a:r>
              <a:rPr lang="en-US" sz="1400" dirty="0"/>
              <a:t> </a:t>
            </a:r>
            <a:r>
              <a:rPr lang="en-US" sz="1400" dirty="0" smtClean="0"/>
              <a:t>Deng, </a:t>
            </a:r>
            <a:r>
              <a:rPr lang="en-US" sz="1400" dirty="0"/>
              <a:t>Wei </a:t>
            </a:r>
            <a:r>
              <a:rPr lang="en-US" sz="1400" dirty="0" smtClean="0"/>
              <a:t>Dong, </a:t>
            </a:r>
            <a:r>
              <a:rPr lang="en-US" sz="1400" dirty="0"/>
              <a:t>Richard </a:t>
            </a:r>
            <a:r>
              <a:rPr lang="en-US" sz="1400" dirty="0" err="1" smtClean="0"/>
              <a:t>Socher</a:t>
            </a:r>
            <a:r>
              <a:rPr lang="en-US" sz="1400" dirty="0" smtClean="0"/>
              <a:t>, </a:t>
            </a:r>
            <a:r>
              <a:rPr lang="en-US" sz="1400" dirty="0"/>
              <a:t>Li-</a:t>
            </a:r>
            <a:r>
              <a:rPr lang="en-US" sz="1400" dirty="0" err="1"/>
              <a:t>Jia</a:t>
            </a:r>
            <a:r>
              <a:rPr lang="en-US" sz="1400" dirty="0"/>
              <a:t> </a:t>
            </a:r>
            <a:r>
              <a:rPr lang="en-US" sz="1400" dirty="0" smtClean="0"/>
              <a:t>Li, </a:t>
            </a:r>
            <a:r>
              <a:rPr lang="en-US" sz="1400" dirty="0"/>
              <a:t>Kai </a:t>
            </a:r>
            <a:r>
              <a:rPr lang="en-US" sz="1400" dirty="0" smtClean="0"/>
              <a:t>Li, </a:t>
            </a:r>
            <a:r>
              <a:rPr lang="en-US" sz="1400" dirty="0" err="1" smtClean="0"/>
              <a:t>Fei-Fei</a:t>
            </a:r>
            <a:r>
              <a:rPr lang="en-US" sz="1400" dirty="0" smtClean="0"/>
              <a:t> Li </a:t>
            </a:r>
            <a:r>
              <a:rPr lang="en-US" sz="1400" dirty="0" smtClean="0"/>
              <a:t>ImageNet </a:t>
            </a:r>
            <a:r>
              <a:rPr lang="en-US" sz="1400" dirty="0"/>
              <a:t>A Large-Scale Hierarchical Image </a:t>
            </a:r>
            <a:r>
              <a:rPr lang="en-US" sz="1400" dirty="0" smtClean="0"/>
              <a:t>Database </a:t>
            </a:r>
            <a:r>
              <a:rPr lang="en-US" sz="1400" dirty="0"/>
              <a:t>(2009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830945" y="4884008"/>
            <a:ext cx="682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Cifar</a:t>
            </a:r>
            <a:r>
              <a:rPr lang="en-US" sz="1400" dirty="0" smtClean="0"/>
              <a:t>; ImageNet; COCO; Market 1501; </a:t>
            </a:r>
            <a:r>
              <a:rPr lang="en-US" sz="1400" dirty="0" err="1" smtClean="0"/>
              <a:t>OpenImages</a:t>
            </a:r>
            <a:r>
              <a:rPr lang="en-US" sz="1400" dirty="0" smtClean="0"/>
              <a:t>; KITTI/Cityscapes/Berkeley </a:t>
            </a:r>
            <a:r>
              <a:rPr lang="en-US" sz="1400" dirty="0" err="1" smtClean="0"/>
              <a:t>DeepDrive</a:t>
            </a:r>
            <a:r>
              <a:rPr lang="en-US" sz="1400" dirty="0" smtClean="0"/>
              <a:t>; And Many Other</a:t>
            </a:r>
            <a:endParaRPr lang="en-US" sz="1400" dirty="0"/>
          </a:p>
        </p:txBody>
      </p:sp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19" y="1564884"/>
            <a:ext cx="4238199" cy="22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andrew.gibiansky.com/blog/machine-learning/k-nearest-neighbors-simplest-machine-learning/images/mnist-example-ip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6"/>
          <a:stretch/>
        </p:blipFill>
        <p:spPr bwMode="auto">
          <a:xfrm>
            <a:off x="1377113" y="1991723"/>
            <a:ext cx="2012558" cy="14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48372" y="488400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MNIST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 data important?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No Data -&gt; No Party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8544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are talking about?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4238" y="1078992"/>
            <a:ext cx="149047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Perceive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7894" y="1078992"/>
            <a:ext cx="149047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Decide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1550" y="1078992"/>
            <a:ext cx="149047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5651" y="2697018"/>
            <a:ext cx="220797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Rely on different data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49474" y="2090982"/>
            <a:ext cx="1113013" cy="64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42639" y="3611418"/>
            <a:ext cx="7441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8697" y="3620131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09920" y="3620593"/>
            <a:ext cx="5653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958441" y="3066350"/>
            <a:ext cx="1100514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74532" y="3095660"/>
            <a:ext cx="1100514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  <a:endCxn id="14" idx="0"/>
          </p:cNvCxnSpPr>
          <p:nvPr/>
        </p:nvCxnSpPr>
        <p:spPr>
          <a:xfrm flipH="1">
            <a:off x="4599639" y="3066350"/>
            <a:ext cx="1" cy="553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3832098" y="1293876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75754" y="1292198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068945" y="3989925"/>
            <a:ext cx="332510" cy="54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801343" y="3989925"/>
            <a:ext cx="332510" cy="54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91086" y="4544352"/>
            <a:ext cx="8495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63426" y="4544230"/>
            <a:ext cx="7280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91086" y="4913562"/>
            <a:ext cx="22219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98936" y="4987269"/>
            <a:ext cx="1963551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ingle camera</a:t>
            </a:r>
          </a:p>
          <a:p>
            <a:r>
              <a:rPr lang="en-US" dirty="0" smtClean="0"/>
              <a:t>set of cameras</a:t>
            </a:r>
          </a:p>
          <a:p>
            <a:r>
              <a:rPr lang="en-US" dirty="0" smtClean="0"/>
              <a:t>RGB, IR, </a:t>
            </a:r>
            <a:r>
              <a:rPr lang="en-US" dirty="0" err="1" smtClean="0"/>
              <a:t>ToF</a:t>
            </a:r>
            <a:endParaRPr lang="en-US" dirty="0"/>
          </a:p>
          <a:p>
            <a:r>
              <a:rPr lang="en-US" dirty="0" smtClean="0"/>
              <a:t>other “2D” sensors</a:t>
            </a:r>
          </a:p>
        </p:txBody>
      </p:sp>
    </p:spTree>
    <p:extLst>
      <p:ext uri="{BB962C8B-B14F-4D97-AF65-F5344CB8AC3E}">
        <p14:creationId xmlns:p14="http://schemas.microsoft.com/office/powerpoint/2010/main" val="11855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Dataset for CV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69805" y="2123766"/>
            <a:ext cx="3288891" cy="26104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Images</a:t>
            </a:r>
          </a:p>
          <a:p>
            <a:pPr algn="ctr"/>
            <a:r>
              <a:rPr lang="en-US" sz="3200" dirty="0" smtClean="0"/>
              <a:t>Videos</a:t>
            </a:r>
          </a:p>
          <a:p>
            <a:pPr algn="ctr"/>
            <a:r>
              <a:rPr lang="en-US" sz="3200" dirty="0" smtClean="0"/>
              <a:t>Etc.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892410" y="2123765"/>
            <a:ext cx="3288891" cy="261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Data Annotations</a:t>
            </a:r>
          </a:p>
          <a:p>
            <a:pPr algn="ctr"/>
            <a:r>
              <a:rPr lang="en-US" sz="3200" dirty="0"/>
              <a:t>o</a:t>
            </a:r>
            <a:r>
              <a:rPr lang="en-US" sz="3200" dirty="0" smtClean="0"/>
              <a:t>r</a:t>
            </a:r>
          </a:p>
          <a:p>
            <a:pPr algn="ctr"/>
            <a:r>
              <a:rPr lang="en-US" sz="3200" dirty="0" smtClean="0"/>
              <a:t>“Ground Truth”</a:t>
            </a:r>
            <a:endParaRPr lang="en-US" sz="3200" dirty="0"/>
          </a:p>
        </p:txBody>
      </p:sp>
      <p:sp>
        <p:nvSpPr>
          <p:cNvPr id="8" name="Cross 7"/>
          <p:cNvSpPr/>
          <p:nvPr/>
        </p:nvSpPr>
        <p:spPr>
          <a:xfrm>
            <a:off x="5518353" y="2971798"/>
            <a:ext cx="914400" cy="914400"/>
          </a:xfrm>
          <a:prstGeom prst="plus">
            <a:avLst>
              <a:gd name="adj" fmla="val 362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2079" y="5394613"/>
            <a:ext cx="5621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 full annotations leads to the best performance.</a:t>
            </a:r>
          </a:p>
          <a:p>
            <a:r>
              <a:rPr lang="en-US" dirty="0" smtClean="0"/>
              <a:t>Weak annotations and no annotations are topics for weakly- and un-supervised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53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Public Datasets. CIFAR-10 - </a:t>
            </a:r>
            <a:r>
              <a:rPr lang="en-US" dirty="0" err="1" smtClean="0"/>
              <a:t>cls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 descr="https://kaggle2.blob.core.windows.net/competitions/kaggle/3649/media/cifar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46" y="730452"/>
            <a:ext cx="5667375" cy="57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1"/>
            <a:ext cx="5105400" cy="45259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Classes: 10</a:t>
            </a:r>
          </a:p>
          <a:p>
            <a:r>
              <a:rPr lang="en-US" dirty="0" smtClean="0"/>
              <a:t>Problem: classification</a:t>
            </a:r>
          </a:p>
          <a:p>
            <a:r>
              <a:rPr lang="en-US" dirty="0" smtClean="0"/>
              <a:t>Set: </a:t>
            </a:r>
          </a:p>
          <a:p>
            <a:pPr lvl="1"/>
            <a:r>
              <a:rPr lang="en-US" dirty="0" smtClean="0"/>
              <a:t>training set of 50 000 examples</a:t>
            </a:r>
          </a:p>
          <a:p>
            <a:pPr lvl="1"/>
            <a:r>
              <a:rPr lang="en-US" dirty="0" smtClean="0"/>
              <a:t>test set of 10 000 examples</a:t>
            </a:r>
          </a:p>
          <a:p>
            <a:r>
              <a:rPr lang="en-US" dirty="0" err="1" smtClean="0"/>
              <a:t>ImageSize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32x32x3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State </a:t>
            </a:r>
            <a:r>
              <a:rPr lang="en-US" dirty="0" smtClean="0"/>
              <a:t>of the art:</a:t>
            </a:r>
          </a:p>
          <a:p>
            <a:pPr lvl="1"/>
            <a:r>
              <a:rPr lang="en-US" dirty="0" smtClean="0"/>
              <a:t>Class: Error 3.47%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93046"/>
            <a:ext cx="6064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[8] Alex </a:t>
            </a:r>
            <a:r>
              <a:rPr lang="en-US" sz="1400" dirty="0" err="1" smtClean="0"/>
              <a:t>Krizhevsky</a:t>
            </a:r>
            <a:r>
              <a:rPr lang="en-US" sz="1400" dirty="0"/>
              <a:t>, Learning Multiple Layers of Features from Tiny </a:t>
            </a:r>
            <a:r>
              <a:rPr lang="en-US" sz="1400" dirty="0" smtClean="0"/>
              <a:t>Images (2009)</a:t>
            </a:r>
          </a:p>
          <a:p>
            <a:r>
              <a:rPr lang="en-US" sz="1400" dirty="0" smtClean="0"/>
              <a:t>[9] </a:t>
            </a:r>
            <a:r>
              <a:rPr lang="en-US" sz="1400" dirty="0">
                <a:hlinkClick r:id="rId3"/>
              </a:rPr>
              <a:t>https://www.cs.toronto.edu/~kriz/cifar.html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49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</a:t>
            </a:r>
            <a:r>
              <a:rPr lang="en-US" dirty="0" smtClean="0"/>
              <a:t>Datasets. ImageNet </a:t>
            </a:r>
            <a:r>
              <a:rPr lang="en-US" dirty="0" smtClean="0"/>
              <a:t>[ILSVRC</a:t>
            </a:r>
            <a:r>
              <a:rPr lang="en-US" dirty="0" smtClean="0"/>
              <a:t>] - </a:t>
            </a:r>
            <a:r>
              <a:rPr lang="en-US" dirty="0" err="1" smtClean="0"/>
              <a:t>cls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2" descr="http://vision.stanford.edu/Datasets/collage_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" y="899648"/>
            <a:ext cx="12192000" cy="496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1"/>
            <a:ext cx="5867400" cy="45259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Classes: 1000, 200</a:t>
            </a:r>
          </a:p>
          <a:p>
            <a:r>
              <a:rPr lang="en-US" dirty="0" smtClean="0"/>
              <a:t>Problem: classification, detection</a:t>
            </a:r>
          </a:p>
          <a:p>
            <a:r>
              <a:rPr lang="en-US" dirty="0" smtClean="0"/>
              <a:t>Set: </a:t>
            </a:r>
          </a:p>
          <a:p>
            <a:pPr lvl="1"/>
            <a:r>
              <a:rPr lang="en-US" dirty="0" smtClean="0"/>
              <a:t>1 200 000 examples</a:t>
            </a:r>
          </a:p>
          <a:p>
            <a:r>
              <a:rPr lang="en-US" dirty="0" err="1" smtClean="0"/>
              <a:t>ImageSize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State of the art:</a:t>
            </a:r>
          </a:p>
          <a:p>
            <a:pPr lvl="1"/>
            <a:r>
              <a:rPr lang="en-US" dirty="0" smtClean="0"/>
              <a:t>Class: Error 3.6%</a:t>
            </a:r>
          </a:p>
          <a:p>
            <a:pPr lvl="1"/>
            <a:r>
              <a:rPr lang="en-US" dirty="0" err="1" smtClean="0"/>
              <a:t>Det</a:t>
            </a:r>
            <a:r>
              <a:rPr lang="en-US" dirty="0" smtClean="0"/>
              <a:t>: 0.62 </a:t>
            </a:r>
            <a:r>
              <a:rPr lang="en-US" dirty="0" err="1" smtClean="0"/>
              <a:t>mAP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0" y="5864554"/>
            <a:ext cx="9201622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smtClean="0"/>
              <a:t>[10] </a:t>
            </a:r>
            <a:r>
              <a:rPr lang="en-US" sz="1400" dirty="0" err="1"/>
              <a:t>Jia</a:t>
            </a:r>
            <a:r>
              <a:rPr lang="en-US" sz="1400" dirty="0"/>
              <a:t> Deng, Wei Dong, Richard </a:t>
            </a:r>
            <a:r>
              <a:rPr lang="en-US" sz="1400" dirty="0" err="1"/>
              <a:t>Socher</a:t>
            </a:r>
            <a:r>
              <a:rPr lang="en-US" sz="1400" dirty="0"/>
              <a:t>, Li-</a:t>
            </a:r>
            <a:r>
              <a:rPr lang="en-US" sz="1400" dirty="0" err="1"/>
              <a:t>Jia</a:t>
            </a:r>
            <a:r>
              <a:rPr lang="en-US" sz="1400" dirty="0"/>
              <a:t> Li, Kai Li, </a:t>
            </a:r>
            <a:r>
              <a:rPr lang="en-US" sz="1400" dirty="0" err="1"/>
              <a:t>Fei-Fei</a:t>
            </a:r>
            <a:r>
              <a:rPr lang="en-US" sz="1400" dirty="0"/>
              <a:t> Li </a:t>
            </a:r>
            <a:r>
              <a:rPr lang="en-US" sz="1400" dirty="0" smtClean="0"/>
              <a:t>ImageNet </a:t>
            </a:r>
            <a:r>
              <a:rPr lang="en-US" sz="1400" dirty="0"/>
              <a:t>A Large-Scale Hierarchical Image Database (2009)</a:t>
            </a:r>
          </a:p>
          <a:p>
            <a:r>
              <a:rPr lang="en-US" sz="1400" dirty="0" smtClean="0"/>
              <a:t>[11]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www.image-net.org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18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 Datasets. COCO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5105400" cy="40873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Classes: 80</a:t>
            </a:r>
          </a:p>
          <a:p>
            <a:r>
              <a:rPr lang="en-US" dirty="0" smtClean="0"/>
              <a:t>Problem: object detection, instance segmentation, panoptic segmentation, </a:t>
            </a:r>
            <a:r>
              <a:rPr lang="en-US" dirty="0" err="1" smtClean="0"/>
              <a:t>keypoint</a:t>
            </a:r>
            <a:r>
              <a:rPr lang="en-US" dirty="0" smtClean="0"/>
              <a:t> detection, captioning</a:t>
            </a:r>
          </a:p>
          <a:p>
            <a:r>
              <a:rPr lang="en-US" dirty="0" smtClean="0"/>
              <a:t>Set: </a:t>
            </a:r>
          </a:p>
          <a:p>
            <a:pPr lvl="1"/>
            <a:r>
              <a:rPr lang="en-US" dirty="0" smtClean="0"/>
              <a:t>training set of 115k examples</a:t>
            </a:r>
          </a:p>
          <a:p>
            <a:pPr lvl="1"/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/>
              <a:t>set of </a:t>
            </a:r>
            <a:r>
              <a:rPr lang="en-US" dirty="0" smtClean="0"/>
              <a:t>5k examples</a:t>
            </a:r>
          </a:p>
          <a:p>
            <a:pPr lvl="1"/>
            <a:r>
              <a:rPr lang="en-US" dirty="0" smtClean="0"/>
              <a:t>test set of 40k examples</a:t>
            </a:r>
          </a:p>
          <a:p>
            <a:r>
              <a:rPr lang="en-US" dirty="0" err="1" smtClean="0"/>
              <a:t>ImageSize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~640x480x3</a:t>
            </a:r>
          </a:p>
          <a:p>
            <a:endParaRPr lang="en-US" dirty="0" smtClean="0"/>
          </a:p>
          <a:p>
            <a:r>
              <a:rPr lang="en-US" dirty="0" smtClean="0"/>
              <a:t>State of the art: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cocodataset.org</a:t>
            </a:r>
            <a:r>
              <a:rPr lang="en-US" dirty="0" smtClean="0"/>
              <a:t> </a:t>
            </a:r>
          </a:p>
        </p:txBody>
      </p:sp>
      <p:pic>
        <p:nvPicPr>
          <p:cNvPr id="4100" name="Picture 4" descr="Image result for coco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97" y="3733320"/>
            <a:ext cx="5260822" cy="246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82" y="1145001"/>
            <a:ext cx="5289637" cy="246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864554"/>
            <a:ext cx="5631478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smtClean="0"/>
              <a:t>[12] </a:t>
            </a:r>
            <a:r>
              <a:rPr lang="en-US" sz="1400" dirty="0" err="1"/>
              <a:t>Tsung</a:t>
            </a:r>
            <a:r>
              <a:rPr lang="en-US" sz="1400" dirty="0"/>
              <a:t>-Yi </a:t>
            </a:r>
            <a:r>
              <a:rPr lang="en-US" sz="1400" dirty="0" smtClean="0"/>
              <a:t>Lin et al. Microsoft </a:t>
            </a:r>
            <a:r>
              <a:rPr lang="en-US" sz="1400" dirty="0"/>
              <a:t>COCO: Common Objects in </a:t>
            </a:r>
            <a:r>
              <a:rPr lang="en-US" sz="1400" dirty="0" smtClean="0"/>
              <a:t>Context (2014)</a:t>
            </a:r>
            <a:endParaRPr lang="en-US" sz="1400" dirty="0"/>
          </a:p>
          <a:p>
            <a:r>
              <a:rPr lang="en-US" sz="1400" dirty="0" smtClean="0"/>
              <a:t>[13]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cocodataset.org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659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Public Datasets. MPII </a:t>
            </a:r>
            <a:r>
              <a:rPr lang="en-US" dirty="0"/>
              <a:t>Human Pose Dataset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6" descr="http://pose.mpi-inf.mpg.de/images/imgidx_0320_stick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r="23441"/>
          <a:stretch/>
        </p:blipFill>
        <p:spPr bwMode="auto">
          <a:xfrm>
            <a:off x="6113970" y="821373"/>
            <a:ext cx="5709221" cy="529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1"/>
            <a:ext cx="5105400" cy="45259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Joints: 14</a:t>
            </a:r>
          </a:p>
          <a:p>
            <a:r>
              <a:rPr lang="en-US" dirty="0" smtClean="0"/>
              <a:t>Problem: skeleton, classification</a:t>
            </a:r>
          </a:p>
          <a:p>
            <a:r>
              <a:rPr lang="en-US" dirty="0" smtClean="0"/>
              <a:t>Set: </a:t>
            </a:r>
          </a:p>
          <a:p>
            <a:pPr lvl="1"/>
            <a:r>
              <a:rPr lang="en-US" dirty="0" smtClean="0"/>
              <a:t>25K images containing over 40K people</a:t>
            </a:r>
          </a:p>
          <a:p>
            <a:pPr lvl="1"/>
            <a:r>
              <a:rPr lang="en-US" dirty="0" smtClean="0"/>
              <a:t>410 human activities</a:t>
            </a:r>
          </a:p>
          <a:p>
            <a:r>
              <a:rPr lang="en-US" dirty="0" err="1" smtClean="0"/>
              <a:t>ImageSize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State of the art:</a:t>
            </a:r>
          </a:p>
          <a:p>
            <a:pPr lvl="1"/>
            <a:r>
              <a:rPr lang="en-US" dirty="0" smtClean="0"/>
              <a:t>Skeleton: 86.3 </a:t>
            </a:r>
            <a:r>
              <a:rPr lang="en-US" dirty="0" err="1" smtClean="0"/>
              <a:t>mPCP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0" y="5969655"/>
            <a:ext cx="12101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[14] </a:t>
            </a:r>
            <a:r>
              <a:rPr lang="en-US" sz="1400" dirty="0" err="1" smtClean="0"/>
              <a:t>Mykhaylo</a:t>
            </a:r>
            <a:r>
              <a:rPr lang="en-US" sz="1400" dirty="0" smtClean="0"/>
              <a:t> </a:t>
            </a:r>
            <a:r>
              <a:rPr lang="en-US" sz="1400" dirty="0" err="1"/>
              <a:t>Andriluka</a:t>
            </a:r>
            <a:r>
              <a:rPr lang="en-US" sz="1400" dirty="0"/>
              <a:t> and Leonid </a:t>
            </a:r>
            <a:r>
              <a:rPr lang="en-US" sz="1400" dirty="0" err="1"/>
              <a:t>Pishchulin</a:t>
            </a:r>
            <a:r>
              <a:rPr lang="en-US" sz="1400" dirty="0"/>
              <a:t> and Peter </a:t>
            </a:r>
            <a:r>
              <a:rPr lang="en-US" sz="1400" dirty="0" err="1"/>
              <a:t>Gehler</a:t>
            </a:r>
            <a:r>
              <a:rPr lang="en-US" sz="1400" dirty="0"/>
              <a:t> and </a:t>
            </a:r>
            <a:r>
              <a:rPr lang="en-US" sz="1400" dirty="0" err="1"/>
              <a:t>Schiele</a:t>
            </a:r>
            <a:r>
              <a:rPr lang="en-US" sz="1400" dirty="0"/>
              <a:t>, </a:t>
            </a:r>
            <a:r>
              <a:rPr lang="en-US" sz="1400" dirty="0" err="1" smtClean="0"/>
              <a:t>Bernt</a:t>
            </a:r>
            <a:r>
              <a:rPr lang="en-US" sz="1400" dirty="0" smtClean="0"/>
              <a:t> </a:t>
            </a:r>
            <a:r>
              <a:rPr lang="en-US" sz="1400" dirty="0"/>
              <a:t>2D Human Pose Estimation: New Benchmark and State of the Art Analysis </a:t>
            </a:r>
            <a:r>
              <a:rPr lang="en-US" sz="1400" dirty="0" smtClean="0"/>
              <a:t> (2014)</a:t>
            </a:r>
            <a:endParaRPr lang="en-US" sz="1400" dirty="0"/>
          </a:p>
          <a:p>
            <a:r>
              <a:rPr lang="en-US" sz="1400" dirty="0" smtClean="0"/>
              <a:t>[15]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human-pose.mpi-inf.mpg.de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7375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Berkeley Deep Drive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14338" name="Picture 2" descr="https://bdd-data.berkeley.edu/assets/seg/img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3" y="2632780"/>
            <a:ext cx="2979881" cy="167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bdd-data.berkeley.edu/assets/driveable_area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225" y="4332411"/>
            <a:ext cx="2979881" cy="16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bdd-data.berkeley.edu/assets/bbox/img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3" y="731520"/>
            <a:ext cx="2979881" cy="18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599" y="1600201"/>
            <a:ext cx="6714931" cy="40873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Problem</a:t>
            </a:r>
            <a:r>
              <a:rPr lang="en-US" dirty="0" smtClean="0"/>
              <a:t>: object </a:t>
            </a:r>
            <a:r>
              <a:rPr lang="en-US" dirty="0"/>
              <a:t>detection (</a:t>
            </a:r>
            <a:r>
              <a:rPr lang="en-US" dirty="0" smtClean="0"/>
              <a:t>10 classes), </a:t>
            </a:r>
            <a:r>
              <a:rPr lang="en-US" dirty="0" smtClean="0"/>
              <a:t>instance segmentation, </a:t>
            </a:r>
            <a:r>
              <a:rPr lang="en-US" dirty="0" smtClean="0"/>
              <a:t>semantic segmentation, lane </a:t>
            </a:r>
            <a:r>
              <a:rPr lang="en-US" dirty="0" err="1" smtClean="0"/>
              <a:t>derection</a:t>
            </a:r>
            <a:endParaRPr lang="en-US" dirty="0" smtClean="0"/>
          </a:p>
          <a:p>
            <a:r>
              <a:rPr lang="en-US" dirty="0" smtClean="0"/>
              <a:t>Set: </a:t>
            </a:r>
          </a:p>
          <a:p>
            <a:pPr lvl="1"/>
            <a:r>
              <a:rPr lang="en-US" dirty="0" smtClean="0"/>
              <a:t>set </a:t>
            </a:r>
            <a:r>
              <a:rPr lang="en-US" dirty="0" smtClean="0"/>
              <a:t>of </a:t>
            </a:r>
            <a:r>
              <a:rPr lang="en-US" dirty="0" smtClean="0"/>
              <a:t>100,000 </a:t>
            </a:r>
            <a:r>
              <a:rPr lang="en-US" dirty="0" smtClean="0"/>
              <a:t>examples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ImageSize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1280x720x3 ~ 2082x1312x3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State of the art:</a:t>
            </a:r>
          </a:p>
          <a:p>
            <a:pPr lvl="1"/>
            <a:r>
              <a:rPr lang="en-US" dirty="0">
                <a:hlinkClick r:id="rId5"/>
              </a:rPr>
              <a:t>https://bdd-data.berkeley.edu/wad-2018.html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-7620" y="601851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[16] </a:t>
            </a:r>
            <a:r>
              <a:rPr lang="en-US" sz="1200" dirty="0"/>
              <a:t>Fisher Yu, </a:t>
            </a:r>
            <a:r>
              <a:rPr lang="en-US" sz="1200" dirty="0" err="1"/>
              <a:t>Wenqi</a:t>
            </a:r>
            <a:r>
              <a:rPr lang="en-US" sz="1200" dirty="0"/>
              <a:t> Xian, </a:t>
            </a:r>
            <a:r>
              <a:rPr lang="en-US" sz="1200" dirty="0" err="1"/>
              <a:t>Yingying</a:t>
            </a:r>
            <a:r>
              <a:rPr lang="en-US" sz="1200" dirty="0"/>
              <a:t> Chen, </a:t>
            </a:r>
            <a:r>
              <a:rPr lang="en-US" sz="1200" dirty="0" err="1"/>
              <a:t>Fangchen</a:t>
            </a:r>
            <a:r>
              <a:rPr lang="en-US" sz="1200" dirty="0"/>
              <a:t> Liu, Mike Liao, </a:t>
            </a:r>
            <a:r>
              <a:rPr lang="en-US" sz="1200" dirty="0" err="1"/>
              <a:t>Vashisht</a:t>
            </a:r>
            <a:r>
              <a:rPr lang="en-US" sz="1200" dirty="0"/>
              <a:t> </a:t>
            </a:r>
            <a:r>
              <a:rPr lang="en-US" sz="1200" dirty="0" err="1"/>
              <a:t>Madhavan</a:t>
            </a:r>
            <a:r>
              <a:rPr lang="en-US" sz="1200" dirty="0"/>
              <a:t>, Trevor </a:t>
            </a:r>
            <a:r>
              <a:rPr lang="en-US" sz="1200" dirty="0" smtClean="0"/>
              <a:t>Darrell BDD100K</a:t>
            </a:r>
            <a:r>
              <a:rPr lang="en-US" sz="1200" dirty="0"/>
              <a:t>: A Diverse Driving Video Database with Scalable Annotation </a:t>
            </a:r>
            <a:r>
              <a:rPr lang="en-US" sz="1200" dirty="0" smtClean="0"/>
              <a:t>Tooling (2018)</a:t>
            </a:r>
            <a:endParaRPr lang="en-US" sz="1200" dirty="0"/>
          </a:p>
          <a:p>
            <a:r>
              <a:rPr lang="en-US" sz="1200" dirty="0" smtClean="0"/>
              <a:t>[17] </a:t>
            </a:r>
            <a:r>
              <a:rPr lang="en-US" sz="1200" dirty="0" smtClean="0">
                <a:hlinkClick r:id="rId6"/>
              </a:rPr>
              <a:t>https</a:t>
            </a:r>
            <a:r>
              <a:rPr lang="en-US" sz="1200" dirty="0">
                <a:hlinkClick r:id="rId6"/>
              </a:rPr>
              <a:t>://</a:t>
            </a:r>
            <a:r>
              <a:rPr lang="en-US" sz="1200" dirty="0" smtClean="0">
                <a:hlinkClick r:id="rId6"/>
              </a:rPr>
              <a:t>bdd-data.berkeley.edu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6028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28" y="1202036"/>
            <a:ext cx="761153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2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253" y="873760"/>
            <a:ext cx="8282720" cy="54768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RGB Image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0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36578" y="731520"/>
            <a:ext cx="44226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What is on </a:t>
            </a:r>
            <a:r>
              <a:rPr lang="en-US" sz="4400" dirty="0" smtClean="0"/>
              <a:t>image?</a:t>
            </a:r>
            <a:endParaRPr lang="en-US" sz="4400" dirty="0"/>
          </a:p>
        </p:txBody>
      </p:sp>
      <p:pic>
        <p:nvPicPr>
          <p:cNvPr id="3074" name="Picture 2" descr="Image result for object detection and localiz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 r="76152" b="18698"/>
          <a:stretch/>
        </p:blipFill>
        <p:spPr bwMode="auto">
          <a:xfrm>
            <a:off x="4050919" y="1994324"/>
            <a:ext cx="3401461" cy="3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8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Localization and Detection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14494" y="731520"/>
            <a:ext cx="62847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Where is object on image?</a:t>
            </a:r>
            <a:endParaRPr lang="en-US" sz="4400" dirty="0"/>
          </a:p>
        </p:txBody>
      </p:sp>
      <p:pic>
        <p:nvPicPr>
          <p:cNvPr id="2050" name="Picture 2" descr="Image result for object detection and localiz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3" r="26687" b="21104"/>
          <a:stretch/>
        </p:blipFill>
        <p:spPr bwMode="auto">
          <a:xfrm>
            <a:off x="2432304" y="1500961"/>
            <a:ext cx="6654918" cy="450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6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Instance Segmentation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98036" y="751006"/>
            <a:ext cx="58846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Get exact object </a:t>
            </a:r>
            <a:r>
              <a:rPr lang="en-US" sz="4400" dirty="0" smtClean="0"/>
              <a:t>region? </a:t>
            </a:r>
            <a:endParaRPr lang="en-US" sz="4400" dirty="0"/>
          </a:p>
        </p:txBody>
      </p:sp>
      <p:pic>
        <p:nvPicPr>
          <p:cNvPr id="4098" name="Picture 2" descr="Image result for object detection and localiz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8" t="19765" b="19790"/>
          <a:stretch/>
        </p:blipFill>
        <p:spPr bwMode="auto">
          <a:xfrm>
            <a:off x="3627501" y="1819395"/>
            <a:ext cx="4425696" cy="423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90177" y="1415188"/>
            <a:ext cx="570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May be considered as per pixel classification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50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67A8-D9EF-4D1E-BEA0-C01419C442EB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2019. Samsung R&amp;D Institute Ukraine. All rights reserved.</a:t>
            </a:r>
            <a:endParaRPr lang="en-US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533" y="1589222"/>
            <a:ext cx="7578481" cy="426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83817" y="731520"/>
            <a:ext cx="78799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What kind of areas are on </a:t>
            </a:r>
            <a:r>
              <a:rPr lang="en-US" sz="4400" dirty="0" smtClean="0"/>
              <a:t>image?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001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11253</TotalTime>
  <Words>1418</Words>
  <Application>Microsoft Office PowerPoint</Application>
  <PresentationFormat>Widescreen</PresentationFormat>
  <Paragraphs>267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Malgun Gothic</vt:lpstr>
      <vt:lpstr>Arial</vt:lpstr>
      <vt:lpstr>Calibri</vt:lpstr>
      <vt:lpstr>Office Theme</vt:lpstr>
      <vt:lpstr>L1. Introduction to CV</vt:lpstr>
      <vt:lpstr>Course overview</vt:lpstr>
      <vt:lpstr>What we are talking about?</vt:lpstr>
      <vt:lpstr>Image</vt:lpstr>
      <vt:lpstr>RGB Image</vt:lpstr>
      <vt:lpstr>Classification</vt:lpstr>
      <vt:lpstr>Localization and Detection</vt:lpstr>
      <vt:lpstr>Instance Segmentation</vt:lpstr>
      <vt:lpstr>Semantic Segmentation</vt:lpstr>
      <vt:lpstr>Keypoint Detection/Pose Estimation</vt:lpstr>
      <vt:lpstr>Object Relations Detection</vt:lpstr>
      <vt:lpstr>Image Captioning</vt:lpstr>
      <vt:lpstr>Image Retrieval</vt:lpstr>
      <vt:lpstr>Visual Odometry</vt:lpstr>
      <vt:lpstr>Environment Semantic Reconstruction</vt:lpstr>
      <vt:lpstr>Computer Vision and Machine Learning</vt:lpstr>
      <vt:lpstr>Golden Triangle</vt:lpstr>
      <vt:lpstr>Human-crafted Features</vt:lpstr>
      <vt:lpstr>Features</vt:lpstr>
      <vt:lpstr>May be really hard</vt:lpstr>
      <vt:lpstr>Feature Engineering as Optimization Problem</vt:lpstr>
      <vt:lpstr>Feature Engineering as Optimization Problem</vt:lpstr>
      <vt:lpstr>Models Comparison</vt:lpstr>
      <vt:lpstr>“Leaderboard”</vt:lpstr>
      <vt:lpstr>DL Hype</vt:lpstr>
      <vt:lpstr>Behind the Scene. Processing Units</vt:lpstr>
      <vt:lpstr>Are computational resources important?</vt:lpstr>
      <vt:lpstr>Behind the Scene</vt:lpstr>
      <vt:lpstr>Is data important?</vt:lpstr>
      <vt:lpstr>Dataset for CV</vt:lpstr>
      <vt:lpstr>Public Datasets. CIFAR-10 - cls</vt:lpstr>
      <vt:lpstr>Public Datasets. ImageNet [ILSVRC] - cls</vt:lpstr>
      <vt:lpstr>Public Datasets. COCO</vt:lpstr>
      <vt:lpstr>Public Datasets. MPII Human Pose Dataset</vt:lpstr>
      <vt:lpstr>Berkeley Deep Drive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Litvinenko</dc:creator>
  <cp:lastModifiedBy>o.baiev</cp:lastModifiedBy>
  <cp:revision>787</cp:revision>
  <cp:lastPrinted>2019-07-23T14:48:05Z</cp:lastPrinted>
  <dcterms:created xsi:type="dcterms:W3CDTF">2018-11-24T14:31:22Z</dcterms:created>
  <dcterms:modified xsi:type="dcterms:W3CDTF">2019-07-25T08:01:09Z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16DFE737FD1C19CC04A3CE51C1CB9FB34801F73E976A8106C3B6BF8C529AECDF</vt:lpwstr>
  </property>
  <property fmtid="{D5CDD505-2E9C-101B-9397-08002B2CF9AE}" pid="2" name="NSCPROP">
    <vt:lpwstr>NSCCustomProperty</vt:lpwstr>
  </property>
  <property fmtid="{D5CDD505-2E9C-101B-9397-08002B2CF9AE}" pid="3" name="NSCPROP_SA">
    <vt:lpwstr>D:\2019\EVP_Cho_Demo\[Demo Room] EVP Cho.pptx</vt:lpwstr>
  </property>
</Properties>
</file>